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modernComment_100_23C81D29.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sldIdLst>
    <p:sldId id="256" r:id="rId2"/>
    <p:sldId id="257" r:id="rId3"/>
    <p:sldId id="273" r:id="rId4"/>
    <p:sldId id="274" r:id="rId5"/>
    <p:sldId id="258" r:id="rId6"/>
    <p:sldId id="259" r:id="rId7"/>
    <p:sldId id="261" r:id="rId8"/>
    <p:sldId id="275" r:id="rId9"/>
    <p:sldId id="263" r:id="rId10"/>
    <p:sldId id="260" r:id="rId11"/>
    <p:sldId id="262" r:id="rId12"/>
    <p:sldId id="264" r:id="rId13"/>
    <p:sldId id="265" r:id="rId14"/>
    <p:sldId id="272" r:id="rId15"/>
    <p:sldId id="266" r:id="rId16"/>
    <p:sldId id="267" r:id="rId17"/>
    <p:sldId id="268" r:id="rId18"/>
    <p:sldId id="270" r:id="rId19"/>
    <p:sldId id="271"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50BF1-F62B-9945-7DFF-001B6459CEFF}" name="Lyle L Skaar" initials="LS" userId="+otwgfPed5D98SyltnkPtFnozUtPVEdjO/NfgSj85Zc="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D8E690-9C99-49E1-AB13-210B82FB1D70}" v="2" dt="2025-04-11T15:03:21.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98" d="100"/>
          <a:sy n="98" d="100"/>
        </p:scale>
        <p:origin x="7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le L Skaar" userId="+otwgfPed5D98SyltnkPtFnozUtPVEdjO/NfgSj85Zc=" providerId="None" clId="Web-{F1D8E690-9C99-49E1-AB13-210B82FB1D70}"/>
    <pc:docChg chg="mod">
      <pc:chgData name="Lyle L Skaar" userId="+otwgfPed5D98SyltnkPtFnozUtPVEdjO/NfgSj85Zc=" providerId="None" clId="Web-{F1D8E690-9C99-49E1-AB13-210B82FB1D70}" dt="2025-04-11T15:03:21.742" v="0"/>
      <pc:docMkLst>
        <pc:docMk/>
      </pc:docMkLst>
    </pc:docChg>
  </pc:docChgLst>
</pc:chgInfo>
</file>

<file path=ppt/comments/modernComment_100_23C81D29.xml><?xml version="1.0" encoding="utf-8"?>
<p188:cmLst xmlns:a="http://schemas.openxmlformats.org/drawingml/2006/main" xmlns:r="http://schemas.openxmlformats.org/officeDocument/2006/relationships" xmlns:p188="http://schemas.microsoft.com/office/powerpoint/2018/8/main">
  <p188:cm id="{1D3726C4-F44C-43E5-9B45-339AF57BC49B}" authorId="{AEB50BF1-F62B-9945-7DFF-001B6459CEFF}" created="2025-04-11T15:03:21.742">
    <ac:txMkLst xmlns:ac="http://schemas.microsoft.com/office/drawing/2013/main/command">
      <pc:docMk xmlns:pc="http://schemas.microsoft.com/office/powerpoint/2013/main/command"/>
      <pc:sldMk xmlns:pc="http://schemas.microsoft.com/office/powerpoint/2013/main/command" cId="600317225" sldId="256"/>
      <ac:spMk id="2" creationId="{136A89EC-5088-E910-125E-EBC9A6F73FB3}"/>
      <ac:txMk cp="1" len="10">
        <ac:context len="15" hash="3527951547"/>
      </ac:txMk>
    </ac:txMkLst>
    <p188:pos x="3333750" y="2169583"/>
    <p188:txBody>
      <a:bodyPr/>
      <a:lstStyle/>
      <a:p>
        <a:r>
          <a:rPr lang="en-US"/>
          <a:t>We should add in a section about terminology. EX. Left bank/right bank, sills/footers, stringers, railing, tread if applicable, etc.</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7T16:00:34.281"/>
    </inkml:context>
    <inkml:brush xml:id="br0">
      <inkml:brushProperty name="width" value="0.035" units="cm"/>
      <inkml:brushProperty name="height" value="0.035" units="cm"/>
      <inkml:brushProperty name="color" value="#E71224"/>
    </inkml:brush>
  </inkml:definitions>
  <inkml:trace contextRef="#ctx0" brushRef="#br0">361 50 24575,'-21'2'0,"0"1"0,0 1 0,0 0 0,0 2 0,-23 10 0,1-2 0,37-12 0,0-1 0,0 1 0,0 0 0,0 1 0,0-1 0,0 1 0,1 0 0,-1 1 0,1-1 0,0 1 0,0 0 0,0 0 0,1 1 0,-1-1 0,1 1 0,0 0 0,1 1 0,-1-1 0,1 0 0,0 1 0,0 0 0,1 0 0,-1 0 0,1 0 0,-2 10 0,-10 47 0,3-18 0,2 1 0,1 1 0,-1 74 0,9-81 0,-1-9 0,2 0 0,1 0 0,1-1 0,10 42 0,-10-63 0,0 0 0,0 0 0,1 0 0,0-1 0,1 1 0,-1-1 0,2 0 0,-1 0 0,1-1 0,1 0 0,-1 0 0,1 0 0,0-1 0,1 0 0,-1 0 0,1-1 0,0 0 0,14 6 0,14 5 0,1-1 0,1-2 0,0-2 0,45 8 0,-57-15 0,1 0 0,-1-2 0,1-1 0,0-1 0,0-2 0,-1 0 0,29-7 0,-40 4 0,0 0 0,-1-1 0,1-1 0,-1 0 0,0-1 0,-1-1 0,0 0 0,0 0 0,-1-2 0,0 1 0,-1-2 0,18-21 0,-6 3 0,-2-1 0,-1-1 0,-1 0 0,18-46 0,-30 61 0,-1-1 0,-1-1 0,0 1 0,-2-1 0,0 1 0,0-21 0,-2-6 0,-7-64 0,4 97 0,-1 1 0,0-1 0,-1 1 0,0 0 0,-1 0 0,0 1 0,0-1 0,-1 1 0,-1 0 0,0 1 0,0 0 0,-1 0 0,0 0 0,-12-9 0,4 3 0,-1 1 0,-1 1 0,0 1 0,-1 1 0,0 0 0,-38-15 0,-133-30 0,103 41 0,21 4 0,45 7-1365,2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7T16:00:37.602"/>
    </inkml:context>
    <inkml:brush xml:id="br0">
      <inkml:brushProperty name="width" value="0.035" units="cm"/>
      <inkml:brushProperty name="height" value="0.035" units="cm"/>
      <inkml:brushProperty name="color" value="#E71224"/>
    </inkml:brush>
  </inkml:definitions>
  <inkml:trace contextRef="#ctx0" brushRef="#br0">1005 107 24575,'-5'-2'0,"0"1"0,1-1 0,-1 0 0,0 0 0,1-1 0,-1 1 0,1-1 0,-6-5 0,-6-2 0,-7-2 0,-1 1 0,0 1 0,0 2 0,0 0 0,-1 2 0,0 0 0,-1 2 0,1 1 0,-1 1 0,0 1 0,-26 2 0,14 0 0,11-1 0,-1 1 0,-40 6 0,58-5 0,0 1 0,0 0 0,0 1 0,0 0 0,1 0 0,-1 1 0,1 0 0,0 1 0,1-1 0,-10 10 0,-46 41 0,-133 107 0,190-158 0,0 1 0,1 0 0,0 0 0,0 0 0,0 1 0,1 0 0,0 0 0,0 0 0,1 0 0,0 1 0,0 0 0,1 0 0,0 0 0,0 0 0,1 1 0,0-1 0,1 1 0,-1 9 0,1-10 0,1-1 0,0 0 0,1 1 0,-1-1 0,2 0 0,-1 0 0,1 1 0,0-1 0,0 0 0,1-1 0,0 1 0,0 0 0,1-1 0,0 0 0,0 1 0,0-2 0,1 1 0,-1 0 0,2-1 0,-1 0 0,10 7 0,3 0 0,1-1 0,1 0 0,-1-2 0,2 0 0,-1-2 0,37 10 0,135 15 0,-92-18 0,11 1 0,76 16 0,-98-13 0,176 12 0,-148-20 0,152 4 0,-226-13 0,-24 0 0,0-1 0,0 0 0,0-2 0,-1 0 0,23-5 0,-37 6 0,0 0 0,1-1 0,-1 0 0,0 0 0,-1 0 0,1 0 0,0 0 0,-1-1 0,1 1 0,-1-1 0,0 0 0,1 0 0,-2-1 0,1 1 0,0 0 0,-1-1 0,1 0 0,-1 0 0,0 1 0,0-1 0,-1 0 0,1-1 0,-1 1 0,0 0 0,0 0 0,0-1 0,0-6 0,1-5 0,-1-1 0,-1 0 0,0 0 0,-1 1 0,-5-30 0,3 38 0,1 0 0,-1 0 0,0 1 0,0-1 0,-1 1 0,0-1 0,-1 1 0,1 1 0,-1-1 0,-1 1 0,1-1 0,-1 1 0,-9-7 0,-8-5 0,3 2 0,-1-1 0,-29-33 0,27 27 0,-1 2 0,-1 0 0,-1 2 0,-1 0 0,-36-17 0,34 19 0,-31-15 0,-2 3 0,-126-41 0,32 15 0,146 51-227,-1 1-1,-1 0 1,1 1-1,0 0 1,-19-1-1,9 3-6598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7T16:00:42.719"/>
    </inkml:context>
    <inkml:brush xml:id="br0">
      <inkml:brushProperty name="width" value="0.035" units="cm"/>
      <inkml:brushProperty name="height" value="0.035" units="cm"/>
      <inkml:brushProperty name="color" value="#E71224"/>
    </inkml:brush>
  </inkml:definitions>
  <inkml:trace contextRef="#ctx0" brushRef="#br0">1491 311 24575,'-187'0'0,"-1"-8"0,-245-41 0,375 39 0,-1 3 0,0 2 0,0 3 0,-79 7 0,128-4 0,0 1 0,0 0 0,1 0 0,-1 1 0,1 1 0,-1-1 0,1 2 0,0-1 0,1 1 0,-1 1 0,-9 7 0,-5 7 0,2 1 0,-28 32 0,13-11 0,29-34 0,1 0 0,1 0 0,0 1 0,0 0 0,0 0 0,1 0 0,1 0 0,-1 1 0,-2 16 0,2-9 0,2-1 0,0 1 0,1 0 0,1-1 0,1 19 0,0-29 0,1-1 0,0 1 0,0 0 0,1-1 0,-1 1 0,1-1 0,0 0 0,1 1 0,-1-2 0,1 1 0,0 0 0,0-1 0,0 1 0,1-1 0,0-1 0,-1 1 0,2-1 0,-1 1 0,0-1 0,8 3 0,6 3 0,1 0 0,0-2 0,1 0 0,29 6 0,212 31 0,-158-31 0,0-5 0,170-9 0,-118-2 0,908 3 0,-1045-2 0,0-1 0,-1-1 0,1 0 0,-1-1 0,1-1 0,-1-1 0,24-13 0,21-7 0,-36 18 0,-1-2 0,43-24 0,-61 30 0,-1-1 0,0 1 0,0-1 0,0 0 0,0 0 0,-1-1 0,0 0 0,0 0 0,-1-1 0,0 1 0,0-1 0,4-12 0,-5 12 0,-1 0 0,0 0 0,0-1 0,-1 1 0,-1-1 0,1 1 0,-1-1 0,-1 0 0,1 1 0,-2-1 0,1 0 0,-1 0 0,-2-9 0,0 10 0,1 1 0,-1 0 0,-1 0 0,1 1 0,-1-1 0,0 1 0,-1 0 0,0 0 0,0 0 0,0 0 0,0 1 0,-1 0 0,0 0 0,0 0 0,-9-4 0,-73-47 0,-2 5 0,-2 3 0,-2 4 0,-1 4 0,-145-38 0,170 60 0,24 4 0,-2 2 0,0 2 0,0 3 0,-89-3 0,86 11 0,10-1 0,1 1 0,0 3 0,0 1 0,-53 14 0,77-15 0,1 0 0,-1 2 0,1 0 0,0 1 0,1 0 0,0 1 0,0 0 0,-20 17 0,11-7 0,0-2 0,0 0 0,-28 12 0,-2 3 0,27-19 0,1-1 0,-1-1 0,-1-1 0,0-1 0,0-2 0,-31 4 0,-10-4 19,51-5-296,0 0 0,0 2 1,0 0-1,-29 8 0,22-1-6549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7T16:01:03.990"/>
    </inkml:context>
    <inkml:brush xml:id="br0">
      <inkml:brushProperty name="width" value="0.035" units="cm"/>
      <inkml:brushProperty name="height" value="0.035" units="cm"/>
      <inkml:brushProperty name="color" value="#E71224"/>
    </inkml:brush>
  </inkml:definitions>
  <inkml:trace contextRef="#ctx0" brushRef="#br0">957 109 24575,'0'-3'0,"0"0"0,-1 0 0,1 0 0,-1 0 0,0 0 0,1 0 0,-1 1 0,0-1 0,-1 0 0,1 1 0,0-1 0,-1 0 0,0 1 0,1-1 0,-1 1 0,0 0 0,0 0 0,0 0 0,-1 0 0,1 0 0,0 0 0,-1 0 0,1 1 0,-1 0 0,0-1 0,1 1 0,-5-1 0,-8-3 0,0 1 0,0 0 0,-1 1 0,-17-1 0,-3-1 0,-7-2 0,-1 1 0,1 2 0,0 2 0,-1 2 0,-81 11 0,77-1 0,1 3 0,0 1 0,1 3 0,0 1 0,2 3 0,-53 32 0,92-50 0,1 0 0,-1 1 0,1 0 0,0 0 0,0 0 0,0 1 0,1-1 0,-1 1 0,1 0 0,0 0 0,1 0 0,-1 0 0,1 0 0,0 1 0,0-1 0,1 1 0,0-1 0,0 1 0,-1 8 0,1 10 0,1 0 0,0 0 0,6 31 0,-6-51 0,1 2 0,1-1 0,-1 0 0,1 0 0,0 0 0,0 0 0,0 0 0,1 0 0,0 0 0,-1-1 0,2 1 0,-1-1 0,1 0 0,-1 0 0,1 0 0,0-1 0,0 1 0,1-1 0,5 4 0,11 5 0,0-1 0,42 16 0,-47-20 0,64 20 0,155 33 0,-162-44 0,-44-12 0,0 0 0,0-2 0,47-2 0,-46-1 0,-1 1 0,1 1 0,42 8 0,-7 1 0,0-3 0,0-3 0,105-7 0,-41 0 0,768 3 0,-892 1 0,0-1 0,0-1 0,0 1 0,0-1 0,-1 0 0,1 0 0,0 0 0,-1-1 0,1 1 0,-1-1 0,1 0 0,-1-1 0,0 1 0,0-1 0,0 1 0,0-1 0,0-1 0,4-5 0,-3 3 0,-1 0 0,0-1 0,0 0 0,0 0 0,-1 0 0,-1 0 0,1-1 0,-1 1 0,0-1 0,-1 1 0,2-10 0,-2 4 0,1 1 0,-2-1 0,1 1 0,-2-1 0,0 0 0,0 1 0,-1-1 0,-1 1 0,0 0 0,-1 0 0,0 0 0,0 0 0,-2 1 0,1-1 0,-1 1 0,-1 1 0,0-1 0,-1 1 0,0 0 0,0 1 0,-1 0 0,-16-13 0,18 16 0,1 0 0,-1 1 0,0 0 0,0 0 0,0 1 0,0 0 0,-1 0 0,0 0 0,0 1 0,0 1 0,0-1 0,-1 1 0,1 1 0,-13-2 0,-11-1 0,-215-15 0,169 16 0,0-3 0,-129-27 0,5 8 0,-29-12 0,211 34 0,0-1 0,-38-14 0,41 12 0,0 1 0,-1 0 0,0 1 0,-20-1 0,-91-19-1365,109 22-5461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7T16:26:41.770"/>
    </inkml:context>
    <inkml:brush xml:id="br0">
      <inkml:brushProperty name="width" value="0.035" units="cm"/>
      <inkml:brushProperty name="height" value="0.035" units="cm"/>
      <inkml:brushProperty name="color" value="#E71224"/>
    </inkml:brush>
  </inkml:definitions>
  <inkml:trace contextRef="#ctx0" brushRef="#br0">2311 152 24575,'-77'-5'0,"0"-2"0,-111-25 0,39 4 0,-37 1 0,-1 8 0,-327 8 0,424 20 0,0 4 0,0 4 0,2 4 0,0 3 0,-122 53 0,195-71 0,1 1 0,0 1 0,0 0 0,0 0 0,1 2 0,1-1 0,0 2 0,0 0 0,1 0 0,-13 17 0,10-9 0,1 2 0,1-1 0,1 2 0,1-1 0,1 1 0,-7 27 0,5-9 0,2 1 0,2 0 0,2 1 0,2 0 0,2 65 0,1-105 0,-1 27 0,2 1 0,0-1 0,2 0 0,2 0 0,0 0 0,17 51 0,-5-43 0,1-1 0,1-1 0,2-1 0,2 0 0,49 55 0,-32-46 0,2-2 0,3-1 0,66 45 0,-55-49 0,1-3 0,2-3 0,1-2 0,1-2 0,70 17 0,329 66 0,-388-94 0,334 65 0,665 44 0,66-114 0,-782-12 0,-349 2 0,70 0 0,138-17 0,-190 13 0,-1-1 0,0-1 0,0-2 0,0 0 0,-1-1 0,0-1 0,0-1 0,-1-1 0,36-27 0,-28 16 0,-2-1 0,26-29 0,-44 41 0,1 1 0,-2-1 0,0-1 0,0 0 0,-1 0 0,-1 0 0,9-27 0,-6 4 0,-2 0 0,-1 0 0,-2 0 0,-1-1 0,-2 1 0,-2-1 0,-1 1 0,-1-1 0,-3 1 0,-1 0 0,-1 0 0,-16-40 0,15 54 0,-1 1 0,0 1 0,-2 0 0,0 0 0,-1 1 0,-1 0 0,-1 2 0,-1-1 0,0 2 0,-1 0 0,-1 1 0,0 1 0,-32-19 0,-10-1 0,-2 3 0,-1 3 0,-85-27 0,-174-35 0,89 28 0,119 31 0,-2 5 0,-1 5 0,-124-5 0,170 17 0,-86-21 0,-20-3 0,76 19 0,-123-35 0,167 33 0,0-4 0,1-1 0,-80-44 0,30 12 0,-176-60 0,153 65 0,41 18-1365,54 21-5461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7T16:27:10.942"/>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F8D8C4-732E-4FBB-A680-40F86170FFC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234992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111893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1855764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1178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272376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F8D8C4-732E-4FBB-A680-40F86170FFC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76217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F8D8C4-732E-4FBB-A680-40F86170FFC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3407927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8D8C4-732E-4FBB-A680-40F86170FFC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2966718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8D8C4-732E-4FBB-A680-40F86170FFC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3919763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8D8C4-732E-4FBB-A680-40F86170FFC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2155011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F8D8C4-732E-4FBB-A680-40F86170FFC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47336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111072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F8D8C4-732E-4FBB-A680-40F86170FFC6}"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95865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F8D8C4-732E-4FBB-A680-40F86170FFC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52550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8D8C4-732E-4FBB-A680-40F86170FFC6}"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2654479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69216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F8D8C4-732E-4FBB-A680-40F86170FFC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4ED81D-366A-448D-998F-9620A8F4FCD7}" type="slidenum">
              <a:rPr lang="en-US" smtClean="0"/>
              <a:t>‹#›</a:t>
            </a:fld>
            <a:endParaRPr lang="en-US"/>
          </a:p>
        </p:txBody>
      </p:sp>
    </p:spTree>
    <p:extLst>
      <p:ext uri="{BB962C8B-B14F-4D97-AF65-F5344CB8AC3E}">
        <p14:creationId xmlns:p14="http://schemas.microsoft.com/office/powerpoint/2010/main" val="234260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1F8D8C4-732E-4FBB-A680-40F86170FFC6}" type="datetimeFigureOut">
              <a:rPr lang="en-US" smtClean="0"/>
              <a:t>4/24/2025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74ED81D-366A-448D-998F-9620A8F4FCD7}" type="slidenum">
              <a:rPr lang="en-US" smtClean="0"/>
              <a:t>‹#›</a:t>
            </a:fld>
            <a:endParaRPr lang="en-US"/>
          </a:p>
        </p:txBody>
      </p:sp>
    </p:spTree>
    <p:extLst>
      <p:ext uri="{BB962C8B-B14F-4D97-AF65-F5344CB8AC3E}">
        <p14:creationId xmlns:p14="http://schemas.microsoft.com/office/powerpoint/2010/main" val="3990518740"/>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0_23C81D29.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YA1wLWe7aZw?feature=oembed" TargetMode="Externa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10.PNG"/><Relationship Id="rId12" Type="http://schemas.openxmlformats.org/officeDocument/2006/relationships/customXml" Target="../ink/ink4.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3.png"/><Relationship Id="rId5" Type="http://schemas.openxmlformats.org/officeDocument/2006/relationships/image" Target="../media/image23.jpeg"/><Relationship Id="rId10" Type="http://schemas.openxmlformats.org/officeDocument/2006/relationships/customXml" Target="../ink/ink3.xml"/><Relationship Id="rId4" Type="http://schemas.openxmlformats.org/officeDocument/2006/relationships/image" Target="../media/image22.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mc.org/conservation/rims-mobile-app/data-collec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4.png"/><Relationship Id="rId4" Type="http://schemas.openxmlformats.org/officeDocument/2006/relationships/customXml" Target="../ink/ink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FC186A-5A9F-4A9A-A72D-DFBBE9934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8EE1E2B-262B-4EE5-9AB3-125FAB1A8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A89EC-5088-E910-125E-EBC9A6F73FB3}"/>
              </a:ext>
            </a:extLst>
          </p:cNvPr>
          <p:cNvSpPr>
            <a:spLocks noGrp="1"/>
          </p:cNvSpPr>
          <p:nvPr>
            <p:ph type="ctrTitle"/>
          </p:nvPr>
        </p:nvSpPr>
        <p:spPr>
          <a:xfrm>
            <a:off x="4377626" y="966851"/>
            <a:ext cx="6889930" cy="4626864"/>
          </a:xfrm>
          <a:effectLst/>
        </p:spPr>
        <p:txBody>
          <a:bodyPr anchor="ctr">
            <a:normAutofit/>
          </a:bodyPr>
          <a:lstStyle/>
          <a:p>
            <a:pPr algn="l"/>
            <a:r>
              <a:rPr lang="en-US" sz="5000"/>
              <a:t>Bridge Surveys</a:t>
            </a:r>
          </a:p>
        </p:txBody>
      </p:sp>
      <p:sp>
        <p:nvSpPr>
          <p:cNvPr id="3" name="Subtitle 2">
            <a:extLst>
              <a:ext uri="{FF2B5EF4-FFF2-40B4-BE49-F238E27FC236}">
                <a16:creationId xmlns:a16="http://schemas.microsoft.com/office/drawing/2014/main" id="{76CF11B3-1B01-3BDF-B5C9-271762021BE6}"/>
              </a:ext>
            </a:extLst>
          </p:cNvPr>
          <p:cNvSpPr>
            <a:spLocks noGrp="1"/>
          </p:cNvSpPr>
          <p:nvPr>
            <p:ph type="subTitle" idx="1"/>
          </p:nvPr>
        </p:nvSpPr>
        <p:spPr>
          <a:xfrm>
            <a:off x="913795" y="966851"/>
            <a:ext cx="2820362" cy="4626864"/>
          </a:xfrm>
          <a:effectLst/>
        </p:spPr>
        <p:txBody>
          <a:bodyPr anchor="ctr">
            <a:normAutofit/>
          </a:bodyPr>
          <a:lstStyle/>
          <a:p>
            <a:pPr algn="r"/>
            <a:r>
              <a:rPr lang="en-US"/>
              <a:t>James Peak and Indian Peaks Wilderness Areas</a:t>
            </a:r>
          </a:p>
        </p:txBody>
      </p:sp>
      <p:cxnSp>
        <p:nvCxnSpPr>
          <p:cNvPr id="12" name="Straight Connector 11">
            <a:extLst>
              <a:ext uri="{FF2B5EF4-FFF2-40B4-BE49-F238E27FC236}">
                <a16:creationId xmlns:a16="http://schemas.microsoft.com/office/drawing/2014/main" id="{862CADB7-E9BE-4376-8036-0D21CBDC96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317225"/>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3C7D-D41D-4DDA-1FDB-ED9853ED21D0}"/>
              </a:ext>
            </a:extLst>
          </p:cNvPr>
          <p:cNvSpPr>
            <a:spLocks noGrp="1"/>
          </p:cNvSpPr>
          <p:nvPr>
            <p:ph type="title"/>
          </p:nvPr>
        </p:nvSpPr>
        <p:spPr>
          <a:xfrm>
            <a:off x="913795" y="240268"/>
            <a:ext cx="10353762" cy="970450"/>
          </a:xfrm>
        </p:spPr>
        <p:txBody>
          <a:bodyPr/>
          <a:lstStyle/>
          <a:p>
            <a:r>
              <a:rPr lang="en-US" dirty="0"/>
              <a:t>CMC RIMS App</a:t>
            </a:r>
          </a:p>
        </p:txBody>
      </p:sp>
      <p:sp>
        <p:nvSpPr>
          <p:cNvPr id="3" name="Content Placeholder 2">
            <a:extLst>
              <a:ext uri="{FF2B5EF4-FFF2-40B4-BE49-F238E27FC236}">
                <a16:creationId xmlns:a16="http://schemas.microsoft.com/office/drawing/2014/main" id="{4AAB7C56-7F6B-3820-698C-CDE1BF130196}"/>
              </a:ext>
            </a:extLst>
          </p:cNvPr>
          <p:cNvSpPr>
            <a:spLocks noGrp="1"/>
          </p:cNvSpPr>
          <p:nvPr>
            <p:ph idx="1"/>
          </p:nvPr>
        </p:nvSpPr>
        <p:spPr>
          <a:xfrm>
            <a:off x="913795" y="1286889"/>
            <a:ext cx="10353762" cy="4058751"/>
          </a:xfrm>
        </p:spPr>
        <p:txBody>
          <a:bodyPr/>
          <a:lstStyle/>
          <a:p>
            <a:r>
              <a:rPr lang="en-US" dirty="0"/>
              <a:t>Colorado Mountain Club designed the RIMS app in 2019 to help land managers collect and utilize crowdsourced data to better understand and address critical issues related to recreation and natural resources.</a:t>
            </a:r>
          </a:p>
          <a:p>
            <a:r>
              <a:rPr lang="en-US" dirty="0"/>
              <a:t>RIMS (Recreation Impact Monitoring System) is the data collection tool which includes GPS data, detailed surveys, photos, editing and sharing features, and offline functionality</a:t>
            </a:r>
          </a:p>
          <a:p>
            <a:r>
              <a:rPr lang="en-US" dirty="0"/>
              <a:t>RIMS is capable of trail maintenance needs, visitor use surveys and more, but we’re only focused on bridge surveys as IPWA already has a trail condition reporting process. </a:t>
            </a:r>
          </a:p>
        </p:txBody>
      </p:sp>
      <p:pic>
        <p:nvPicPr>
          <p:cNvPr id="5" name="Picture 4">
            <a:extLst>
              <a:ext uri="{FF2B5EF4-FFF2-40B4-BE49-F238E27FC236}">
                <a16:creationId xmlns:a16="http://schemas.microsoft.com/office/drawing/2014/main" id="{899671C7-D0A9-FB7C-83D5-76FA3F11A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63" y="3985489"/>
            <a:ext cx="2179783" cy="2179783"/>
          </a:xfrm>
          <a:prstGeom prst="rect">
            <a:avLst/>
          </a:prstGeom>
        </p:spPr>
      </p:pic>
      <p:sp>
        <p:nvSpPr>
          <p:cNvPr id="6" name="TextBox 5">
            <a:extLst>
              <a:ext uri="{FF2B5EF4-FFF2-40B4-BE49-F238E27FC236}">
                <a16:creationId xmlns:a16="http://schemas.microsoft.com/office/drawing/2014/main" id="{CF84B045-779D-900C-640F-06006AE93111}"/>
              </a:ext>
            </a:extLst>
          </p:cNvPr>
          <p:cNvSpPr txBox="1"/>
          <p:nvPr/>
        </p:nvSpPr>
        <p:spPr>
          <a:xfrm>
            <a:off x="2941972" y="6248400"/>
            <a:ext cx="1694683" cy="369332"/>
          </a:xfrm>
          <a:prstGeom prst="rect">
            <a:avLst/>
          </a:prstGeom>
          <a:noFill/>
        </p:spPr>
        <p:txBody>
          <a:bodyPr wrap="square" rtlCol="0">
            <a:spAutoFit/>
          </a:bodyPr>
          <a:lstStyle/>
          <a:p>
            <a:r>
              <a:rPr lang="en-US" dirty="0"/>
              <a:t>iPhone</a:t>
            </a:r>
          </a:p>
        </p:txBody>
      </p:sp>
      <p:pic>
        <p:nvPicPr>
          <p:cNvPr id="8" name="Picture 7" descr="Qr code&#10;&#10;Description automatically generated">
            <a:extLst>
              <a:ext uri="{FF2B5EF4-FFF2-40B4-BE49-F238E27FC236}">
                <a16:creationId xmlns:a16="http://schemas.microsoft.com/office/drawing/2014/main" id="{12E5EB8D-004E-E536-68F1-5F246F80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49" y="3985488"/>
            <a:ext cx="2179783" cy="2179783"/>
          </a:xfrm>
          <a:prstGeom prst="rect">
            <a:avLst/>
          </a:prstGeom>
        </p:spPr>
      </p:pic>
      <p:sp>
        <p:nvSpPr>
          <p:cNvPr id="9" name="TextBox 8">
            <a:extLst>
              <a:ext uri="{FF2B5EF4-FFF2-40B4-BE49-F238E27FC236}">
                <a16:creationId xmlns:a16="http://schemas.microsoft.com/office/drawing/2014/main" id="{8CD60FCA-9542-02BB-8EFD-76478FC32E5B}"/>
              </a:ext>
            </a:extLst>
          </p:cNvPr>
          <p:cNvSpPr txBox="1"/>
          <p:nvPr/>
        </p:nvSpPr>
        <p:spPr>
          <a:xfrm>
            <a:off x="7771825" y="6188238"/>
            <a:ext cx="1768573" cy="369332"/>
          </a:xfrm>
          <a:prstGeom prst="rect">
            <a:avLst/>
          </a:prstGeom>
          <a:noFill/>
        </p:spPr>
        <p:txBody>
          <a:bodyPr wrap="square" rtlCol="0">
            <a:spAutoFit/>
          </a:bodyPr>
          <a:lstStyle/>
          <a:p>
            <a:r>
              <a:rPr lang="en-US" dirty="0"/>
              <a:t>Android</a:t>
            </a:r>
          </a:p>
        </p:txBody>
      </p:sp>
    </p:spTree>
    <p:extLst>
      <p:ext uri="{BB962C8B-B14F-4D97-AF65-F5344CB8AC3E}">
        <p14:creationId xmlns:p14="http://schemas.microsoft.com/office/powerpoint/2010/main" val="205848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88CD-1AD3-A4F2-960F-6FADEEFE11AE}"/>
              </a:ext>
            </a:extLst>
          </p:cNvPr>
          <p:cNvSpPr>
            <a:spLocks noGrp="1"/>
          </p:cNvSpPr>
          <p:nvPr>
            <p:ph type="title"/>
          </p:nvPr>
        </p:nvSpPr>
        <p:spPr>
          <a:xfrm>
            <a:off x="913795" y="415637"/>
            <a:ext cx="10353762" cy="970450"/>
          </a:xfrm>
        </p:spPr>
        <p:txBody>
          <a:bodyPr/>
          <a:lstStyle/>
          <a:p>
            <a:r>
              <a:rPr lang="en-US" dirty="0"/>
              <a:t>How to Use RIMS</a:t>
            </a:r>
          </a:p>
        </p:txBody>
      </p:sp>
      <p:pic>
        <p:nvPicPr>
          <p:cNvPr id="7" name="Online Media 6" title="Colorado Mountain Club RIMS (Recreation Impact Monitoring System) Training Video">
            <a:hlinkClick r:id="" action="ppaction://media"/>
            <a:extLst>
              <a:ext uri="{FF2B5EF4-FFF2-40B4-BE49-F238E27FC236}">
                <a16:creationId xmlns:a16="http://schemas.microsoft.com/office/drawing/2014/main" id="{84C16F0D-CB77-179B-5F74-CCDEF830150E}"/>
              </a:ext>
            </a:extLst>
          </p:cNvPr>
          <p:cNvPicPr>
            <a:picLocks noGrp="1" noRot="1" noChangeAspect="1"/>
          </p:cNvPicPr>
          <p:nvPr>
            <p:ph idx="1"/>
            <a:videoFile r:link="rId1"/>
          </p:nvPr>
        </p:nvPicPr>
        <p:blipFill>
          <a:blip r:embed="rId3"/>
          <a:stretch>
            <a:fillRect/>
          </a:stretch>
        </p:blipFill>
        <p:spPr>
          <a:xfrm>
            <a:off x="1899966" y="1386087"/>
            <a:ext cx="8550403" cy="4830618"/>
          </a:xfrm>
          <a:prstGeom prst="rect">
            <a:avLst/>
          </a:prstGeom>
        </p:spPr>
      </p:pic>
    </p:spTree>
    <p:extLst>
      <p:ext uri="{BB962C8B-B14F-4D97-AF65-F5344CB8AC3E}">
        <p14:creationId xmlns:p14="http://schemas.microsoft.com/office/powerpoint/2010/main" val="13963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1104-9EC8-B671-B44C-220417AC2703}"/>
              </a:ext>
            </a:extLst>
          </p:cNvPr>
          <p:cNvSpPr>
            <a:spLocks noGrp="1"/>
          </p:cNvSpPr>
          <p:nvPr>
            <p:ph type="title"/>
          </p:nvPr>
        </p:nvSpPr>
        <p:spPr/>
        <p:txBody>
          <a:bodyPr/>
          <a:lstStyle/>
          <a:p>
            <a:r>
              <a:rPr lang="en-US" dirty="0"/>
              <a:t>Setting up RIMS</a:t>
            </a:r>
          </a:p>
        </p:txBody>
      </p:sp>
      <p:pic>
        <p:nvPicPr>
          <p:cNvPr id="5" name="Picture 4" descr="Chart, map, bubble chart&#10;&#10;Description automatically generated">
            <a:extLst>
              <a:ext uri="{FF2B5EF4-FFF2-40B4-BE49-F238E27FC236}">
                <a16:creationId xmlns:a16="http://schemas.microsoft.com/office/drawing/2014/main" id="{316F50C2-9696-786E-39A1-D42CBD65F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854" y="1580050"/>
            <a:ext cx="1854441" cy="4013200"/>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731B6C99-51C8-B943-BC81-191CA48C7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900" y="1580050"/>
            <a:ext cx="1854441" cy="4013200"/>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5988E958-9375-345A-E9FE-CBFD05B6E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946" y="1580050"/>
            <a:ext cx="1854441" cy="4013200"/>
          </a:xfrm>
          <a:prstGeom prst="rect">
            <a:avLst/>
          </a:prstGeom>
        </p:spPr>
      </p:pic>
      <p:pic>
        <p:nvPicPr>
          <p:cNvPr id="11" name="Picture 10" descr="Table&#10;&#10;Description automatically generated with low confidence">
            <a:extLst>
              <a:ext uri="{FF2B5EF4-FFF2-40B4-BE49-F238E27FC236}">
                <a16:creationId xmlns:a16="http://schemas.microsoft.com/office/drawing/2014/main" id="{DC535138-DF09-CD89-AFAC-EF2342368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0480" y="1580049"/>
            <a:ext cx="1854441" cy="4013201"/>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E714BBD-4A81-E3F0-718B-F108848804BF}"/>
                  </a:ext>
                </a:extLst>
              </p14:cNvPr>
              <p14:cNvContentPartPr/>
              <p14:nvPr/>
            </p14:nvContentPartPr>
            <p14:xfrm>
              <a:off x="1375164" y="1736964"/>
              <a:ext cx="344880" cy="361440"/>
            </p14:xfrm>
          </p:contentPart>
        </mc:Choice>
        <mc:Fallback xmlns="">
          <p:pic>
            <p:nvPicPr>
              <p:cNvPr id="12" name="Ink 11">
                <a:extLst>
                  <a:ext uri="{FF2B5EF4-FFF2-40B4-BE49-F238E27FC236}">
                    <a16:creationId xmlns:a16="http://schemas.microsoft.com/office/drawing/2014/main" id="{DE714BBD-4A81-E3F0-718B-F108848804BF}"/>
                  </a:ext>
                </a:extLst>
              </p:cNvPr>
              <p:cNvPicPr/>
              <p:nvPr/>
            </p:nvPicPr>
            <p:blipFill>
              <a:blip r:embed="rId7"/>
              <a:stretch>
                <a:fillRect/>
              </a:stretch>
            </p:blipFill>
            <p:spPr>
              <a:xfrm>
                <a:off x="1369044" y="1730844"/>
                <a:ext cx="35712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295982B6-7D2A-96E2-A36F-023ABD7F21F5}"/>
                  </a:ext>
                </a:extLst>
              </p14:cNvPr>
              <p14:cNvContentPartPr/>
              <p14:nvPr/>
            </p14:nvContentPartPr>
            <p14:xfrm>
              <a:off x="3886524" y="1753524"/>
              <a:ext cx="659880" cy="297720"/>
            </p14:xfrm>
          </p:contentPart>
        </mc:Choice>
        <mc:Fallback xmlns="">
          <p:pic>
            <p:nvPicPr>
              <p:cNvPr id="13" name="Ink 12">
                <a:extLst>
                  <a:ext uri="{FF2B5EF4-FFF2-40B4-BE49-F238E27FC236}">
                    <a16:creationId xmlns:a16="http://schemas.microsoft.com/office/drawing/2014/main" id="{295982B6-7D2A-96E2-A36F-023ABD7F21F5}"/>
                  </a:ext>
                </a:extLst>
              </p:cNvPr>
              <p:cNvPicPr/>
              <p:nvPr/>
            </p:nvPicPr>
            <p:blipFill>
              <a:blip r:embed="rId9"/>
              <a:stretch>
                <a:fillRect/>
              </a:stretch>
            </p:blipFill>
            <p:spPr>
              <a:xfrm>
                <a:off x="3880404" y="1747404"/>
                <a:ext cx="6721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4901D93C-131E-B07A-E791-8AA1D4F4828C}"/>
                  </a:ext>
                </a:extLst>
              </p14:cNvPr>
              <p14:cNvContentPartPr/>
              <p14:nvPr/>
            </p14:nvContentPartPr>
            <p14:xfrm>
              <a:off x="3859524" y="5263524"/>
              <a:ext cx="951120" cy="307440"/>
            </p14:xfrm>
          </p:contentPart>
        </mc:Choice>
        <mc:Fallback xmlns="">
          <p:pic>
            <p:nvPicPr>
              <p:cNvPr id="14" name="Ink 13">
                <a:extLst>
                  <a:ext uri="{FF2B5EF4-FFF2-40B4-BE49-F238E27FC236}">
                    <a16:creationId xmlns:a16="http://schemas.microsoft.com/office/drawing/2014/main" id="{4901D93C-131E-B07A-E791-8AA1D4F4828C}"/>
                  </a:ext>
                </a:extLst>
              </p:cNvPr>
              <p:cNvPicPr/>
              <p:nvPr/>
            </p:nvPicPr>
            <p:blipFill>
              <a:blip r:embed="rId11"/>
              <a:stretch>
                <a:fillRect/>
              </a:stretch>
            </p:blipFill>
            <p:spPr>
              <a:xfrm>
                <a:off x="3853404" y="5257404"/>
                <a:ext cx="96336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EE84CFD9-D54B-B55D-FAE6-53EDB0BA40D4}"/>
                  </a:ext>
                </a:extLst>
              </p14:cNvPr>
              <p14:cNvContentPartPr/>
              <p14:nvPr/>
            </p14:nvContentPartPr>
            <p14:xfrm>
              <a:off x="9357435" y="2500513"/>
              <a:ext cx="871920" cy="244440"/>
            </p14:xfrm>
          </p:contentPart>
        </mc:Choice>
        <mc:Fallback xmlns="">
          <p:pic>
            <p:nvPicPr>
              <p:cNvPr id="15" name="Ink 14">
                <a:extLst>
                  <a:ext uri="{FF2B5EF4-FFF2-40B4-BE49-F238E27FC236}">
                    <a16:creationId xmlns:a16="http://schemas.microsoft.com/office/drawing/2014/main" id="{EE84CFD9-D54B-B55D-FAE6-53EDB0BA40D4}"/>
                  </a:ext>
                </a:extLst>
              </p:cNvPr>
              <p:cNvPicPr/>
              <p:nvPr/>
            </p:nvPicPr>
            <p:blipFill>
              <a:blip r:embed="rId13"/>
              <a:stretch>
                <a:fillRect/>
              </a:stretch>
            </p:blipFill>
            <p:spPr>
              <a:xfrm>
                <a:off x="9351315" y="2494393"/>
                <a:ext cx="884160" cy="256680"/>
              </a:xfrm>
              <a:prstGeom prst="rect">
                <a:avLst/>
              </a:prstGeom>
            </p:spPr>
          </p:pic>
        </mc:Fallback>
      </mc:AlternateContent>
      <p:sp>
        <p:nvSpPr>
          <p:cNvPr id="16" name="TextBox 15">
            <a:extLst>
              <a:ext uri="{FF2B5EF4-FFF2-40B4-BE49-F238E27FC236}">
                <a16:creationId xmlns:a16="http://schemas.microsoft.com/office/drawing/2014/main" id="{B80A5062-8737-5104-2736-D28EEA73CC87}"/>
              </a:ext>
            </a:extLst>
          </p:cNvPr>
          <p:cNvSpPr txBox="1"/>
          <p:nvPr/>
        </p:nvSpPr>
        <p:spPr>
          <a:xfrm>
            <a:off x="1398854" y="5689600"/>
            <a:ext cx="1854441" cy="369332"/>
          </a:xfrm>
          <a:prstGeom prst="rect">
            <a:avLst/>
          </a:prstGeom>
          <a:noFill/>
        </p:spPr>
        <p:txBody>
          <a:bodyPr wrap="square" rtlCol="0">
            <a:spAutoFit/>
          </a:bodyPr>
          <a:lstStyle/>
          <a:p>
            <a:r>
              <a:rPr lang="en-US" dirty="0"/>
              <a:t>Click on menu</a:t>
            </a:r>
          </a:p>
        </p:txBody>
      </p:sp>
      <p:sp>
        <p:nvSpPr>
          <p:cNvPr id="17" name="TextBox 16">
            <a:extLst>
              <a:ext uri="{FF2B5EF4-FFF2-40B4-BE49-F238E27FC236}">
                <a16:creationId xmlns:a16="http://schemas.microsoft.com/office/drawing/2014/main" id="{98D366A8-7AA7-289D-C8DD-9B6A7F6211CC}"/>
              </a:ext>
            </a:extLst>
          </p:cNvPr>
          <p:cNvSpPr txBox="1"/>
          <p:nvPr/>
        </p:nvSpPr>
        <p:spPr>
          <a:xfrm>
            <a:off x="3886524" y="5689600"/>
            <a:ext cx="1854441" cy="369332"/>
          </a:xfrm>
          <a:prstGeom prst="rect">
            <a:avLst/>
          </a:prstGeom>
          <a:noFill/>
        </p:spPr>
        <p:txBody>
          <a:bodyPr wrap="square" rtlCol="0">
            <a:spAutoFit/>
          </a:bodyPr>
          <a:lstStyle/>
          <a:p>
            <a:r>
              <a:rPr lang="en-US" dirty="0"/>
              <a:t>Click on profile</a:t>
            </a:r>
          </a:p>
        </p:txBody>
      </p:sp>
      <p:sp>
        <p:nvSpPr>
          <p:cNvPr id="18" name="TextBox 17">
            <a:extLst>
              <a:ext uri="{FF2B5EF4-FFF2-40B4-BE49-F238E27FC236}">
                <a16:creationId xmlns:a16="http://schemas.microsoft.com/office/drawing/2014/main" id="{B1BE9002-EDE5-A990-A910-95F68E0CD58C}"/>
              </a:ext>
            </a:extLst>
          </p:cNvPr>
          <p:cNvSpPr txBox="1"/>
          <p:nvPr/>
        </p:nvSpPr>
        <p:spPr>
          <a:xfrm>
            <a:off x="6354946" y="5689600"/>
            <a:ext cx="2105563" cy="369332"/>
          </a:xfrm>
          <a:prstGeom prst="rect">
            <a:avLst/>
          </a:prstGeom>
          <a:noFill/>
        </p:spPr>
        <p:txBody>
          <a:bodyPr wrap="square" rtlCol="0">
            <a:spAutoFit/>
          </a:bodyPr>
          <a:lstStyle/>
          <a:p>
            <a:r>
              <a:rPr lang="en-US" dirty="0"/>
              <a:t>Enter info and save</a:t>
            </a:r>
          </a:p>
        </p:txBody>
      </p:sp>
      <p:sp>
        <p:nvSpPr>
          <p:cNvPr id="19" name="TextBox 18">
            <a:extLst>
              <a:ext uri="{FF2B5EF4-FFF2-40B4-BE49-F238E27FC236}">
                <a16:creationId xmlns:a16="http://schemas.microsoft.com/office/drawing/2014/main" id="{9B018253-0368-A202-2A90-EEA16D518E48}"/>
              </a:ext>
            </a:extLst>
          </p:cNvPr>
          <p:cNvSpPr txBox="1"/>
          <p:nvPr/>
        </p:nvSpPr>
        <p:spPr>
          <a:xfrm>
            <a:off x="8765475" y="5689600"/>
            <a:ext cx="2927761" cy="923330"/>
          </a:xfrm>
          <a:prstGeom prst="rect">
            <a:avLst/>
          </a:prstGeom>
          <a:noFill/>
        </p:spPr>
        <p:txBody>
          <a:bodyPr wrap="square" rtlCol="0">
            <a:spAutoFit/>
          </a:bodyPr>
          <a:lstStyle/>
          <a:p>
            <a:r>
              <a:rPr lang="en-US" dirty="0"/>
              <a:t>Click on Menu again, scroll to “Download Maps” and click on Colorado</a:t>
            </a:r>
          </a:p>
        </p:txBody>
      </p:sp>
    </p:spTree>
    <p:extLst>
      <p:ext uri="{BB962C8B-B14F-4D97-AF65-F5344CB8AC3E}">
        <p14:creationId xmlns:p14="http://schemas.microsoft.com/office/powerpoint/2010/main" val="322067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09D0-D273-B326-D033-F95EEDDC1595}"/>
              </a:ext>
            </a:extLst>
          </p:cNvPr>
          <p:cNvSpPr>
            <a:spLocks noGrp="1"/>
          </p:cNvSpPr>
          <p:nvPr>
            <p:ph type="title"/>
          </p:nvPr>
        </p:nvSpPr>
        <p:spPr>
          <a:xfrm>
            <a:off x="913795" y="397164"/>
            <a:ext cx="10353762" cy="970450"/>
          </a:xfrm>
        </p:spPr>
        <p:txBody>
          <a:bodyPr/>
          <a:lstStyle/>
          <a:p>
            <a:r>
              <a:rPr lang="en-US" dirty="0"/>
              <a:t>Quiz!</a:t>
            </a:r>
          </a:p>
        </p:txBody>
      </p:sp>
      <p:sp>
        <p:nvSpPr>
          <p:cNvPr id="7" name="Content Placeholder 6">
            <a:extLst>
              <a:ext uri="{FF2B5EF4-FFF2-40B4-BE49-F238E27FC236}">
                <a16:creationId xmlns:a16="http://schemas.microsoft.com/office/drawing/2014/main" id="{57E821CC-13E9-1753-1215-65ED0F9E5347}"/>
              </a:ext>
            </a:extLst>
          </p:cNvPr>
          <p:cNvSpPr>
            <a:spLocks noGrp="1"/>
          </p:cNvSpPr>
          <p:nvPr>
            <p:ph idx="1"/>
          </p:nvPr>
        </p:nvSpPr>
        <p:spPr>
          <a:xfrm>
            <a:off x="913795" y="1367614"/>
            <a:ext cx="10353762" cy="4058751"/>
          </a:xfrm>
        </p:spPr>
        <p:txBody>
          <a:bodyPr/>
          <a:lstStyle/>
          <a:p>
            <a:r>
              <a:rPr lang="en-US" dirty="0"/>
              <a:t>To fill out assessments, everyone will need to take the quiz. Located at </a:t>
            </a:r>
            <a:r>
              <a:rPr lang="en-US" dirty="0">
                <a:hlinkClick r:id="rId2"/>
              </a:rPr>
              <a:t>Data Collection — The Colorado Mountain Club</a:t>
            </a:r>
            <a:r>
              <a:rPr lang="en-US" dirty="0"/>
              <a:t> – All answers in previous video</a:t>
            </a:r>
          </a:p>
        </p:txBody>
      </p:sp>
      <p:pic>
        <p:nvPicPr>
          <p:cNvPr id="9" name="Picture 8" descr="Qr code&#10;&#10;Description automatically generated">
            <a:extLst>
              <a:ext uri="{FF2B5EF4-FFF2-40B4-BE49-F238E27FC236}">
                <a16:creationId xmlns:a16="http://schemas.microsoft.com/office/drawing/2014/main" id="{D013DBC3-0EEE-F5A6-03E8-3B292BF4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186" y="2338064"/>
            <a:ext cx="4009627" cy="4009627"/>
          </a:xfrm>
          <a:prstGeom prst="rect">
            <a:avLst/>
          </a:prstGeom>
        </p:spPr>
      </p:pic>
    </p:spTree>
    <p:extLst>
      <p:ext uri="{BB962C8B-B14F-4D97-AF65-F5344CB8AC3E}">
        <p14:creationId xmlns:p14="http://schemas.microsoft.com/office/powerpoint/2010/main" val="119988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DA1ED25D-EC91-A841-7F6D-DBAA838ACD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6689" y="1004454"/>
            <a:ext cx="8578622" cy="4849091"/>
          </a:xfrm>
        </p:spPr>
      </p:pic>
    </p:spTree>
    <p:extLst>
      <p:ext uri="{BB962C8B-B14F-4D97-AF65-F5344CB8AC3E}">
        <p14:creationId xmlns:p14="http://schemas.microsoft.com/office/powerpoint/2010/main" val="298244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1A329-75C9-7BFD-939C-C0DDBE407E35}"/>
              </a:ext>
            </a:extLst>
          </p:cNvPr>
          <p:cNvSpPr>
            <a:spLocks noGrp="1"/>
          </p:cNvSpPr>
          <p:nvPr>
            <p:ph type="title"/>
          </p:nvPr>
        </p:nvSpPr>
        <p:spPr>
          <a:xfrm>
            <a:off x="919119" y="376795"/>
            <a:ext cx="10353762" cy="970450"/>
          </a:xfrm>
        </p:spPr>
        <p:txBody>
          <a:bodyPr>
            <a:normAutofit/>
          </a:bodyPr>
          <a:lstStyle/>
          <a:p>
            <a:r>
              <a:rPr lang="en-US" dirty="0"/>
              <a:t>Bridge Surveys with RIMS</a:t>
            </a:r>
            <a:br>
              <a:rPr lang="en-US" dirty="0"/>
            </a:br>
            <a:r>
              <a:rPr lang="en-US" sz="1400" dirty="0"/>
              <a:t>Make sure to check if there’s already a survey for the bridge!</a:t>
            </a:r>
            <a:endParaRPr lang="en-US" dirty="0"/>
          </a:p>
        </p:txBody>
      </p:sp>
      <p:pic>
        <p:nvPicPr>
          <p:cNvPr id="5" name="Content Placeholder 4" descr="Map&#10;&#10;Description automatically generated">
            <a:extLst>
              <a:ext uri="{FF2B5EF4-FFF2-40B4-BE49-F238E27FC236}">
                <a16:creationId xmlns:a16="http://schemas.microsoft.com/office/drawing/2014/main" id="{7B8C0DC7-CED6-FC3D-90EA-DB68B2D939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31401"/>
          <a:stretch/>
        </p:blipFill>
        <p:spPr>
          <a:xfrm>
            <a:off x="1388999" y="1580050"/>
            <a:ext cx="3177820" cy="4717682"/>
          </a:xfrm>
        </p:spPr>
      </p:pic>
      <p:pic>
        <p:nvPicPr>
          <p:cNvPr id="7" name="Picture 6" descr="Graphical user interface, text, application&#10;&#10;Description automatically generated">
            <a:extLst>
              <a:ext uri="{FF2B5EF4-FFF2-40B4-BE49-F238E27FC236}">
                <a16:creationId xmlns:a16="http://schemas.microsoft.com/office/drawing/2014/main" id="{900782AA-50FE-601D-1983-6F3A39E5F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806" y="1580051"/>
            <a:ext cx="2183025" cy="4724290"/>
          </a:xfrm>
          <a:prstGeom prst="rect">
            <a:avLst/>
          </a:prstGeom>
        </p:spPr>
      </p:pic>
      <p:pic>
        <p:nvPicPr>
          <p:cNvPr id="9" name="Picture 8" descr="Graphical user interface, application, email&#10;&#10;Description automatically generated">
            <a:extLst>
              <a:ext uri="{FF2B5EF4-FFF2-40B4-BE49-F238E27FC236}">
                <a16:creationId xmlns:a16="http://schemas.microsoft.com/office/drawing/2014/main" id="{AAB4129E-17F3-072D-D3E5-71B15649D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545" y="1580050"/>
            <a:ext cx="2183025" cy="4724291"/>
          </a:xfrm>
          <a:prstGeom prst="rect">
            <a:avLst/>
          </a:prstGeom>
        </p:spPr>
      </p:pic>
    </p:spTree>
    <p:extLst>
      <p:ext uri="{BB962C8B-B14F-4D97-AF65-F5344CB8AC3E}">
        <p14:creationId xmlns:p14="http://schemas.microsoft.com/office/powerpoint/2010/main" val="514992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90C13-FAF3-BA00-2601-B079EA09351A}"/>
              </a:ext>
            </a:extLst>
          </p:cNvPr>
          <p:cNvSpPr>
            <a:spLocks noGrp="1"/>
          </p:cNvSpPr>
          <p:nvPr>
            <p:ph type="title"/>
          </p:nvPr>
        </p:nvSpPr>
        <p:spPr/>
        <p:txBody>
          <a:bodyPr/>
          <a:lstStyle/>
          <a:p>
            <a:r>
              <a:rPr lang="en-US" dirty="0"/>
              <a:t>Bridge Surveys Continued</a:t>
            </a:r>
          </a:p>
        </p:txBody>
      </p:sp>
      <p:pic>
        <p:nvPicPr>
          <p:cNvPr id="5" name="Content Placeholder 4" descr="Graphical user interface, application&#10;&#10;Description automatically generated">
            <a:extLst>
              <a:ext uri="{FF2B5EF4-FFF2-40B4-BE49-F238E27FC236}">
                <a16:creationId xmlns:a16="http://schemas.microsoft.com/office/drawing/2014/main" id="{0819F096-272E-D4B5-BFFB-0CCBCA8AAE9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36" b="43274"/>
          <a:stretch/>
        </p:blipFill>
        <p:spPr>
          <a:xfrm>
            <a:off x="2188509" y="1580050"/>
            <a:ext cx="3657369" cy="4479005"/>
          </a:xfrm>
        </p:spPr>
      </p:pic>
      <p:pic>
        <p:nvPicPr>
          <p:cNvPr id="7" name="Picture 6" descr="Graphical user interface, application&#10;&#10;Description automatically generated">
            <a:extLst>
              <a:ext uri="{FF2B5EF4-FFF2-40B4-BE49-F238E27FC236}">
                <a16:creationId xmlns:a16="http://schemas.microsoft.com/office/drawing/2014/main" id="{7B4F7A74-24BB-BF08-FAF9-85962D59AF33}"/>
              </a:ext>
            </a:extLst>
          </p:cNvPr>
          <p:cNvPicPr>
            <a:picLocks noChangeAspect="1"/>
          </p:cNvPicPr>
          <p:nvPr/>
        </p:nvPicPr>
        <p:blipFill>
          <a:blip r:embed="rId3">
            <a:extLst>
              <a:ext uri="{28A0092B-C50C-407E-A947-70E740481C1C}">
                <a14:useLocalDpi xmlns:a14="http://schemas.microsoft.com/office/drawing/2010/main" val="0"/>
              </a:ext>
            </a:extLst>
          </a:blip>
          <a:srcRect t="49024"/>
          <a:stretch/>
        </p:blipFill>
        <p:spPr>
          <a:xfrm>
            <a:off x="6506565" y="1802179"/>
            <a:ext cx="3657369" cy="4034745"/>
          </a:xfrm>
          <a:prstGeom prst="rect">
            <a:avLst/>
          </a:prstGeom>
        </p:spPr>
      </p:pic>
    </p:spTree>
    <p:extLst>
      <p:ext uri="{BB962C8B-B14F-4D97-AF65-F5344CB8AC3E}">
        <p14:creationId xmlns:p14="http://schemas.microsoft.com/office/powerpoint/2010/main" val="99640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92B-CA9F-CCEE-651D-E31658151BB4}"/>
              </a:ext>
            </a:extLst>
          </p:cNvPr>
          <p:cNvSpPr>
            <a:spLocks noGrp="1"/>
          </p:cNvSpPr>
          <p:nvPr>
            <p:ph type="title"/>
          </p:nvPr>
        </p:nvSpPr>
        <p:spPr>
          <a:xfrm>
            <a:off x="913795" y="611844"/>
            <a:ext cx="10353762" cy="950232"/>
          </a:xfrm>
        </p:spPr>
        <p:txBody>
          <a:bodyPr>
            <a:normAutofit fontScale="90000"/>
          </a:bodyPr>
          <a:lstStyle/>
          <a:p>
            <a:r>
              <a:rPr lang="en-US" dirty="0"/>
              <a:t>Photos of Bridges</a:t>
            </a:r>
            <a:br>
              <a:rPr lang="en-US" dirty="0"/>
            </a:br>
            <a:r>
              <a:rPr lang="en-US" sz="1800" dirty="0"/>
              <a:t>Most Important Part!</a:t>
            </a:r>
            <a:endParaRPr lang="en-US" dirty="0"/>
          </a:p>
        </p:txBody>
      </p:sp>
      <p:pic>
        <p:nvPicPr>
          <p:cNvPr id="5" name="Content Placeholder 4" descr="Graphical user interface, application, Teams&#10;&#10;Description automatically generated">
            <a:extLst>
              <a:ext uri="{FF2B5EF4-FFF2-40B4-BE49-F238E27FC236}">
                <a16:creationId xmlns:a16="http://schemas.microsoft.com/office/drawing/2014/main" id="{A4C85348-29C4-DDBE-D7CE-2AC4346013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443" y="390204"/>
            <a:ext cx="2808365" cy="6077592"/>
          </a:xfrm>
        </p:spPr>
      </p:pic>
      <p:pic>
        <p:nvPicPr>
          <p:cNvPr id="7" name="Picture 6" descr="Graphical user interface, application, Teams&#10;&#10;Description automatically generated">
            <a:extLst>
              <a:ext uri="{FF2B5EF4-FFF2-40B4-BE49-F238E27FC236}">
                <a16:creationId xmlns:a16="http://schemas.microsoft.com/office/drawing/2014/main" id="{418D5137-65CE-F6DA-8AA6-43EAF4A033CB}"/>
              </a:ext>
            </a:extLst>
          </p:cNvPr>
          <p:cNvPicPr>
            <a:picLocks noChangeAspect="1"/>
          </p:cNvPicPr>
          <p:nvPr/>
        </p:nvPicPr>
        <p:blipFill>
          <a:blip r:embed="rId3">
            <a:extLst>
              <a:ext uri="{28A0092B-C50C-407E-A947-70E740481C1C}">
                <a14:useLocalDpi xmlns:a14="http://schemas.microsoft.com/office/drawing/2010/main" val="0"/>
              </a:ext>
            </a:extLst>
          </a:blip>
          <a:srcRect l="2040" t="64377" r="-2040" b="-2559"/>
          <a:stretch/>
        </p:blipFill>
        <p:spPr>
          <a:xfrm>
            <a:off x="4433729" y="2371395"/>
            <a:ext cx="3546355" cy="293033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ADFD910-2D5D-54D3-0604-506A63CB302E}"/>
                  </a:ext>
                </a:extLst>
              </p14:cNvPr>
              <p14:cNvContentPartPr/>
              <p14:nvPr/>
            </p14:nvContentPartPr>
            <p14:xfrm>
              <a:off x="5097564" y="2947284"/>
              <a:ext cx="1849320" cy="739440"/>
            </p14:xfrm>
          </p:contentPart>
        </mc:Choice>
        <mc:Fallback xmlns="">
          <p:pic>
            <p:nvPicPr>
              <p:cNvPr id="8" name="Ink 7">
                <a:extLst>
                  <a:ext uri="{FF2B5EF4-FFF2-40B4-BE49-F238E27FC236}">
                    <a16:creationId xmlns:a16="http://schemas.microsoft.com/office/drawing/2014/main" id="{5ADFD910-2D5D-54D3-0604-506A63CB302E}"/>
                  </a:ext>
                </a:extLst>
              </p:cNvPr>
              <p:cNvPicPr/>
              <p:nvPr/>
            </p:nvPicPr>
            <p:blipFill>
              <a:blip r:embed="rId5"/>
              <a:stretch>
                <a:fillRect/>
              </a:stretch>
            </p:blipFill>
            <p:spPr>
              <a:xfrm>
                <a:off x="5091444" y="2941164"/>
                <a:ext cx="1861560" cy="75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A0E3635-581E-A24B-7DCF-B4EADCE924BC}"/>
                  </a:ext>
                </a:extLst>
              </p14:cNvPr>
              <p14:cNvContentPartPr/>
              <p14:nvPr/>
            </p14:nvContentPartPr>
            <p14:xfrm>
              <a:off x="7980084" y="5523084"/>
              <a:ext cx="360" cy="360"/>
            </p14:xfrm>
          </p:contentPart>
        </mc:Choice>
        <mc:Fallback xmlns="">
          <p:pic>
            <p:nvPicPr>
              <p:cNvPr id="9" name="Ink 8">
                <a:extLst>
                  <a:ext uri="{FF2B5EF4-FFF2-40B4-BE49-F238E27FC236}">
                    <a16:creationId xmlns:a16="http://schemas.microsoft.com/office/drawing/2014/main" id="{4A0E3635-581E-A24B-7DCF-B4EADCE924BC}"/>
                  </a:ext>
                </a:extLst>
              </p:cNvPr>
              <p:cNvPicPr/>
              <p:nvPr/>
            </p:nvPicPr>
            <p:blipFill>
              <a:blip r:embed="rId7"/>
              <a:stretch>
                <a:fillRect/>
              </a:stretch>
            </p:blipFill>
            <p:spPr>
              <a:xfrm>
                <a:off x="7973964" y="5516964"/>
                <a:ext cx="12600" cy="12600"/>
              </a:xfrm>
              <a:prstGeom prst="rect">
                <a:avLst/>
              </a:prstGeom>
            </p:spPr>
          </p:pic>
        </mc:Fallback>
      </mc:AlternateContent>
      <p:pic>
        <p:nvPicPr>
          <p:cNvPr id="11" name="Picture 10" descr="A picture containing text, tree, plant&#10;&#10;Description automatically generated">
            <a:extLst>
              <a:ext uri="{FF2B5EF4-FFF2-40B4-BE49-F238E27FC236}">
                <a16:creationId xmlns:a16="http://schemas.microsoft.com/office/drawing/2014/main" id="{8C6BCAC4-9B8D-8191-CC79-F2D43254AF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887" y="300447"/>
            <a:ext cx="2891316" cy="6257105"/>
          </a:xfrm>
          <a:prstGeom prst="rect">
            <a:avLst/>
          </a:prstGeom>
        </p:spPr>
      </p:pic>
    </p:spTree>
    <p:extLst>
      <p:ext uri="{BB962C8B-B14F-4D97-AF65-F5344CB8AC3E}">
        <p14:creationId xmlns:p14="http://schemas.microsoft.com/office/powerpoint/2010/main" val="175889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A33D-BCCD-139C-D2DD-BDEA5339FA1F}"/>
              </a:ext>
            </a:extLst>
          </p:cNvPr>
          <p:cNvSpPr>
            <a:spLocks noGrp="1"/>
          </p:cNvSpPr>
          <p:nvPr>
            <p:ph type="title"/>
          </p:nvPr>
        </p:nvSpPr>
        <p:spPr>
          <a:xfrm>
            <a:off x="919119" y="147782"/>
            <a:ext cx="10353762" cy="970450"/>
          </a:xfrm>
        </p:spPr>
        <p:txBody>
          <a:bodyPr/>
          <a:lstStyle/>
          <a:p>
            <a:r>
              <a:rPr lang="en-US" dirty="0"/>
              <a:t>Finishing Up</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86D8F40A-6DED-3C29-1707-C198A4E6F2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56" b="4724"/>
          <a:stretch/>
        </p:blipFill>
        <p:spPr>
          <a:xfrm>
            <a:off x="1523395" y="1200830"/>
            <a:ext cx="2725332" cy="5273861"/>
          </a:xfrm>
        </p:spPr>
      </p:pic>
      <p:pic>
        <p:nvPicPr>
          <p:cNvPr id="7" name="Picture 6" descr="Graphical user interface, text, application, email&#10;&#10;Description automatically generated">
            <a:extLst>
              <a:ext uri="{FF2B5EF4-FFF2-40B4-BE49-F238E27FC236}">
                <a16:creationId xmlns:a16="http://schemas.microsoft.com/office/drawing/2014/main" id="{BA414666-43CA-D40C-E00E-9021B93C4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513" y="1200830"/>
            <a:ext cx="2436974" cy="5273861"/>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AD4D9D98-4907-F703-65DC-AC865290B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273" y="1200830"/>
            <a:ext cx="2436974" cy="5273862"/>
          </a:xfrm>
          <a:prstGeom prst="rect">
            <a:avLst/>
          </a:prstGeom>
        </p:spPr>
      </p:pic>
    </p:spTree>
    <p:extLst>
      <p:ext uri="{BB962C8B-B14F-4D97-AF65-F5344CB8AC3E}">
        <p14:creationId xmlns:p14="http://schemas.microsoft.com/office/powerpoint/2010/main" val="301554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B0CE1-6D7A-1E0F-8266-F9FD78AB747F}"/>
              </a:ext>
            </a:extLst>
          </p:cNvPr>
          <p:cNvSpPr>
            <a:spLocks noGrp="1"/>
          </p:cNvSpPr>
          <p:nvPr>
            <p:ph type="title"/>
          </p:nvPr>
        </p:nvSpPr>
        <p:spPr>
          <a:xfrm>
            <a:off x="4141270" y="344888"/>
            <a:ext cx="4777878" cy="522201"/>
          </a:xfrm>
        </p:spPr>
        <p:txBody>
          <a:bodyPr anchor="b">
            <a:normAutofit/>
          </a:bodyPr>
          <a:lstStyle/>
          <a:p>
            <a:pPr algn="l"/>
            <a:r>
              <a:rPr lang="en-US" sz="2800" dirty="0">
                <a:ln>
                  <a:solidFill>
                    <a:srgbClr val="404040">
                      <a:alpha val="10000"/>
                    </a:srgbClr>
                  </a:solidFill>
                </a:ln>
                <a:solidFill>
                  <a:srgbClr val="DADADA"/>
                </a:solidFill>
              </a:rPr>
              <a:t>View Completed Survey </a:t>
            </a:r>
          </a:p>
        </p:txBody>
      </p:sp>
      <p:pic>
        <p:nvPicPr>
          <p:cNvPr id="5" name="Content Placeholder 4" descr="Map&#10;&#10;Description automatically generated">
            <a:extLst>
              <a:ext uri="{FF2B5EF4-FFF2-40B4-BE49-F238E27FC236}">
                <a16:creationId xmlns:a16="http://schemas.microsoft.com/office/drawing/2014/main" id="{4871FFBC-3DEB-614D-7803-E102FB94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933" y="1120391"/>
            <a:ext cx="2494133" cy="5392721"/>
          </a:xfrm>
          <a:prstGeom prst="rect">
            <a:avLst/>
          </a:prstGeom>
        </p:spPr>
      </p:pic>
    </p:spTree>
    <p:extLst>
      <p:ext uri="{BB962C8B-B14F-4D97-AF65-F5344CB8AC3E}">
        <p14:creationId xmlns:p14="http://schemas.microsoft.com/office/powerpoint/2010/main" val="34632009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5EDC1-0EA7-46F9-70A2-36BDE42E2668}"/>
              </a:ext>
            </a:extLst>
          </p:cNvPr>
          <p:cNvSpPr>
            <a:spLocks noGrp="1"/>
          </p:cNvSpPr>
          <p:nvPr>
            <p:ph type="title"/>
          </p:nvPr>
        </p:nvSpPr>
        <p:spPr>
          <a:xfrm>
            <a:off x="643468" y="609600"/>
            <a:ext cx="4124549" cy="970450"/>
          </a:xfrm>
        </p:spPr>
        <p:txBody>
          <a:bodyPr anchor="b">
            <a:normAutofit/>
          </a:bodyPr>
          <a:lstStyle/>
          <a:p>
            <a:pPr algn="l"/>
            <a:r>
              <a:rPr lang="en-US" sz="2800" dirty="0">
                <a:ln>
                  <a:solidFill>
                    <a:srgbClr val="404040">
                      <a:alpha val="10000"/>
                    </a:srgbClr>
                  </a:solidFill>
                </a:ln>
                <a:solidFill>
                  <a:srgbClr val="DADADA"/>
                </a:solidFill>
              </a:rPr>
              <a:t>Trail Bridges in Wilderness</a:t>
            </a:r>
          </a:p>
        </p:txBody>
      </p:sp>
      <p:sp>
        <p:nvSpPr>
          <p:cNvPr id="3" name="Content Placeholder 2">
            <a:extLst>
              <a:ext uri="{FF2B5EF4-FFF2-40B4-BE49-F238E27FC236}">
                <a16:creationId xmlns:a16="http://schemas.microsoft.com/office/drawing/2014/main" id="{1BD2380B-A72D-F56A-08A5-5A1F83B36082}"/>
              </a:ext>
            </a:extLst>
          </p:cNvPr>
          <p:cNvSpPr>
            <a:spLocks noGrp="1"/>
          </p:cNvSpPr>
          <p:nvPr>
            <p:ph idx="1"/>
          </p:nvPr>
        </p:nvSpPr>
        <p:spPr>
          <a:xfrm>
            <a:off x="333730" y="1580050"/>
            <a:ext cx="3929141" cy="4482084"/>
          </a:xfrm>
        </p:spPr>
        <p:txBody>
          <a:bodyPr anchor="t">
            <a:normAutofit/>
          </a:bodyPr>
          <a:lstStyle/>
          <a:p>
            <a:r>
              <a:rPr lang="en-US" sz="1600" dirty="0">
                <a:ln>
                  <a:solidFill>
                    <a:srgbClr val="404040">
                      <a:alpha val="10000"/>
                    </a:srgbClr>
                  </a:solidFill>
                </a:ln>
                <a:solidFill>
                  <a:srgbClr val="DADADA"/>
                </a:solidFill>
              </a:rPr>
              <a:t>Normally not too many bridges in wilderness areas, generally just over major crossings</a:t>
            </a:r>
          </a:p>
          <a:p>
            <a:r>
              <a:rPr lang="en-US" sz="1600" dirty="0">
                <a:ln>
                  <a:solidFill>
                    <a:srgbClr val="404040">
                      <a:alpha val="10000"/>
                    </a:srgbClr>
                  </a:solidFill>
                </a:ln>
                <a:solidFill>
                  <a:srgbClr val="DADADA"/>
                </a:solidFill>
              </a:rPr>
              <a:t>IPW and JPW are extremely high use, and not having bridges would ultimately do more damage</a:t>
            </a:r>
          </a:p>
          <a:p>
            <a:r>
              <a:rPr lang="en-US" sz="1600" dirty="0">
                <a:ln>
                  <a:solidFill>
                    <a:srgbClr val="404040">
                      <a:alpha val="10000"/>
                    </a:srgbClr>
                  </a:solidFill>
                </a:ln>
                <a:solidFill>
                  <a:srgbClr val="DADADA"/>
                </a:solidFill>
              </a:rPr>
              <a:t>People will stack up logs/sticks to pass, which can dam up the stream and make the crossing much wider and divert the stream down the trail. </a:t>
            </a:r>
          </a:p>
          <a:p>
            <a:r>
              <a:rPr lang="en-US" sz="1600" dirty="0">
                <a:ln>
                  <a:solidFill>
                    <a:srgbClr val="404040">
                      <a:alpha val="10000"/>
                    </a:srgbClr>
                  </a:solidFill>
                </a:ln>
                <a:solidFill>
                  <a:srgbClr val="DADADA"/>
                </a:solidFill>
              </a:rPr>
              <a:t>FS categorizes trail bridges as minor, major, and complex depending on their length, construction material and complexity. </a:t>
            </a:r>
          </a:p>
        </p:txBody>
      </p:sp>
      <p:pic>
        <p:nvPicPr>
          <p:cNvPr id="9" name="Picture 8" descr="A picture containing tree, outdoor, rock, ground&#10;&#10;Description automatically generated">
            <a:extLst>
              <a:ext uri="{FF2B5EF4-FFF2-40B4-BE49-F238E27FC236}">
                <a16:creationId xmlns:a16="http://schemas.microsoft.com/office/drawing/2014/main" id="{2AA5B3BA-2EAC-7E8A-2D4C-FE6941749FB4}"/>
              </a:ext>
            </a:extLst>
          </p:cNvPr>
          <p:cNvPicPr>
            <a:picLocks noChangeAspect="1"/>
          </p:cNvPicPr>
          <p:nvPr/>
        </p:nvPicPr>
        <p:blipFill>
          <a:blip r:embed="rId2">
            <a:extLst>
              <a:ext uri="{28A0092B-C50C-407E-A947-70E740481C1C}">
                <a14:useLocalDpi xmlns:a14="http://schemas.microsoft.com/office/drawing/2010/main" val="0"/>
              </a:ext>
            </a:extLst>
          </a:blip>
          <a:srcRect t="9909" r="3" b="3"/>
          <a:stretch/>
        </p:blipFill>
        <p:spPr>
          <a:xfrm>
            <a:off x="4906339" y="1184996"/>
            <a:ext cx="6642193" cy="4488006"/>
          </a:xfrm>
          <a:prstGeom prst="rect">
            <a:avLst/>
          </a:prstGeom>
        </p:spPr>
      </p:pic>
    </p:spTree>
    <p:extLst>
      <p:ext uri="{BB962C8B-B14F-4D97-AF65-F5344CB8AC3E}">
        <p14:creationId xmlns:p14="http://schemas.microsoft.com/office/powerpoint/2010/main" val="24344763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5CC4-F998-E0C4-7849-10CBDC4AD18C}"/>
              </a:ext>
            </a:extLst>
          </p:cNvPr>
          <p:cNvSpPr>
            <a:spLocks noGrp="1"/>
          </p:cNvSpPr>
          <p:nvPr>
            <p:ph type="title"/>
          </p:nvPr>
        </p:nvSpPr>
        <p:spPr>
          <a:xfrm>
            <a:off x="919117" y="655781"/>
            <a:ext cx="10353762" cy="970450"/>
          </a:xfrm>
        </p:spPr>
        <p:txBody>
          <a:bodyPr/>
          <a:lstStyle/>
          <a:p>
            <a:r>
              <a:rPr lang="en-US" dirty="0"/>
              <a:t>Questions and Practice</a:t>
            </a:r>
          </a:p>
        </p:txBody>
      </p:sp>
      <p:pic>
        <p:nvPicPr>
          <p:cNvPr id="9" name="Content Placeholder 8" descr="A picture containing tree, outdoor, forest&#10;&#10;Description automatically generated">
            <a:extLst>
              <a:ext uri="{FF2B5EF4-FFF2-40B4-BE49-F238E27FC236}">
                <a16:creationId xmlns:a16="http://schemas.microsoft.com/office/drawing/2014/main" id="{E948B3FC-2796-B474-BB7E-243BC8E273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0100" y="1679824"/>
            <a:ext cx="3391795" cy="4522395"/>
          </a:xfrm>
        </p:spPr>
      </p:pic>
    </p:spTree>
    <p:extLst>
      <p:ext uri="{BB962C8B-B14F-4D97-AF65-F5344CB8AC3E}">
        <p14:creationId xmlns:p14="http://schemas.microsoft.com/office/powerpoint/2010/main" val="3152404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84C5-348A-B154-BAFC-3377938E30DC}"/>
              </a:ext>
            </a:extLst>
          </p:cNvPr>
          <p:cNvSpPr>
            <a:spLocks noGrp="1"/>
          </p:cNvSpPr>
          <p:nvPr>
            <p:ph type="title"/>
          </p:nvPr>
        </p:nvSpPr>
        <p:spPr/>
        <p:txBody>
          <a:bodyPr/>
          <a:lstStyle/>
          <a:p>
            <a:r>
              <a:rPr lang="en-US" dirty="0"/>
              <a:t>Trail Bridge Terminology</a:t>
            </a:r>
          </a:p>
        </p:txBody>
      </p:sp>
      <p:sp>
        <p:nvSpPr>
          <p:cNvPr id="3" name="Content Placeholder 2">
            <a:extLst>
              <a:ext uri="{FF2B5EF4-FFF2-40B4-BE49-F238E27FC236}">
                <a16:creationId xmlns:a16="http://schemas.microsoft.com/office/drawing/2014/main" id="{3CF695DC-6015-13A2-B637-714B92C6BBC2}"/>
              </a:ext>
            </a:extLst>
          </p:cNvPr>
          <p:cNvSpPr>
            <a:spLocks noGrp="1"/>
          </p:cNvSpPr>
          <p:nvPr>
            <p:ph idx="1"/>
          </p:nvPr>
        </p:nvSpPr>
        <p:spPr>
          <a:xfrm>
            <a:off x="913795" y="1580050"/>
            <a:ext cx="10353762" cy="4802462"/>
          </a:xfrm>
        </p:spPr>
        <p:txBody>
          <a:bodyPr>
            <a:normAutofit fontScale="92500" lnSpcReduction="10000"/>
          </a:bodyPr>
          <a:lstStyle/>
          <a:p>
            <a:r>
              <a:rPr lang="en-US" u="sng" dirty="0"/>
              <a:t>Approach</a:t>
            </a:r>
            <a:r>
              <a:rPr lang="en-US" dirty="0"/>
              <a:t> – sections of trail on either side of a trail structure. Approaches rise from the trail tread to meet the decking. Can either be a ramp or a step. </a:t>
            </a:r>
          </a:p>
          <a:p>
            <a:r>
              <a:rPr lang="en-US" u="sng" dirty="0"/>
              <a:t>Bridge Substructure </a:t>
            </a:r>
            <a:r>
              <a:rPr lang="en-US" dirty="0"/>
              <a:t>– Foundation of bridge that includes abutments and piers. </a:t>
            </a:r>
          </a:p>
          <a:p>
            <a:pPr lvl="1"/>
            <a:r>
              <a:rPr lang="en-US" u="sng" dirty="0"/>
              <a:t>Sill/Abutment/Footer </a:t>
            </a:r>
            <a:r>
              <a:rPr lang="en-US" dirty="0"/>
              <a:t>– Single Element foundation placed on a compacted fill that supports bridge superstructure. </a:t>
            </a:r>
          </a:p>
          <a:p>
            <a:pPr lvl="1"/>
            <a:r>
              <a:rPr lang="en-US" u="sng" dirty="0"/>
              <a:t>Pier</a:t>
            </a:r>
            <a:r>
              <a:rPr lang="en-US" dirty="0"/>
              <a:t> – Intermediate bridge supports, can be made of a timber frame or rock cribs </a:t>
            </a:r>
          </a:p>
          <a:p>
            <a:pPr lvl="1"/>
            <a:r>
              <a:rPr lang="en-US" u="sng" dirty="0"/>
              <a:t>Backwall</a:t>
            </a:r>
            <a:r>
              <a:rPr lang="en-US" dirty="0"/>
              <a:t> – Small retaining wall at ends of the bridge that supports the approach slab and holds back the embankment from impacting the bridge</a:t>
            </a:r>
          </a:p>
          <a:p>
            <a:r>
              <a:rPr lang="en-US" u="sng" dirty="0"/>
              <a:t>Bridge Superstructure</a:t>
            </a:r>
            <a:r>
              <a:rPr lang="en-US" dirty="0"/>
              <a:t> – Carries the loads from the deck to the substructure</a:t>
            </a:r>
          </a:p>
          <a:p>
            <a:pPr lvl="1"/>
            <a:r>
              <a:rPr lang="en-US" u="sng" dirty="0"/>
              <a:t>Stringers</a:t>
            </a:r>
            <a:r>
              <a:rPr lang="en-US" dirty="0"/>
              <a:t> – Beams that run under the deck of a bridge and rest on the abutments on either side of the crossing. Can be made of hewn logs, sawn timber, or metal beams. </a:t>
            </a:r>
          </a:p>
          <a:p>
            <a:r>
              <a:rPr lang="en-US" u="sng" dirty="0"/>
              <a:t>Decking</a:t>
            </a:r>
            <a:r>
              <a:rPr lang="en-US" dirty="0"/>
              <a:t> – Supports live loads and transfers the weight to the superstructure</a:t>
            </a:r>
          </a:p>
          <a:p>
            <a:r>
              <a:rPr lang="en-US" u="sng" dirty="0"/>
              <a:t>User Barriers</a:t>
            </a:r>
            <a:r>
              <a:rPr lang="en-US" dirty="0"/>
              <a:t> – Curbs and railings, look @ TMO for guidance on what kind of barrier is needed, if any. </a:t>
            </a:r>
          </a:p>
          <a:p>
            <a:pPr marL="36900" indent="0">
              <a:buNone/>
            </a:pPr>
            <a:endParaRPr lang="en-US" dirty="0"/>
          </a:p>
        </p:txBody>
      </p:sp>
    </p:spTree>
    <p:extLst>
      <p:ext uri="{BB962C8B-B14F-4D97-AF65-F5344CB8AC3E}">
        <p14:creationId xmlns:p14="http://schemas.microsoft.com/office/powerpoint/2010/main" val="4059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AI-generated content may be incorrect.">
            <a:extLst>
              <a:ext uri="{FF2B5EF4-FFF2-40B4-BE49-F238E27FC236}">
                <a16:creationId xmlns:a16="http://schemas.microsoft.com/office/drawing/2014/main" id="{1AF7EE61-2C25-DCE7-D88E-C7DAE79107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721" y="154182"/>
            <a:ext cx="9872557" cy="6549636"/>
          </a:xfrm>
        </p:spPr>
      </p:pic>
    </p:spTree>
    <p:extLst>
      <p:ext uri="{BB962C8B-B14F-4D97-AF65-F5344CB8AC3E}">
        <p14:creationId xmlns:p14="http://schemas.microsoft.com/office/powerpoint/2010/main" val="277540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7CEC-1C2E-0D58-E55F-A64861270E6B}"/>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dirty="0"/>
              <a:t>Single/Double Log Stringer</a:t>
            </a:r>
          </a:p>
        </p:txBody>
      </p:sp>
      <p:sp>
        <p:nvSpPr>
          <p:cNvPr id="3" name="Content Placeholder 2">
            <a:extLst>
              <a:ext uri="{FF2B5EF4-FFF2-40B4-BE49-F238E27FC236}">
                <a16:creationId xmlns:a16="http://schemas.microsoft.com/office/drawing/2014/main" id="{CF8F619E-3B81-2323-7865-3B3813D9BE7C}"/>
              </a:ext>
            </a:extLst>
          </p:cNvPr>
          <p:cNvSpPr>
            <a:spLocks noGrp="1"/>
          </p:cNvSpPr>
          <p:nvPr>
            <p:ph idx="1"/>
          </p:nvPr>
        </p:nvSpPr>
        <p:spPr>
          <a:xfrm>
            <a:off x="1370693" y="5494872"/>
            <a:ext cx="9440034" cy="621614"/>
          </a:xfrm>
        </p:spPr>
        <p:txBody>
          <a:bodyPr vert="horz" lIns="91440" tIns="45720" rIns="91440" bIns="45720" rtlCol="0" anchor="t">
            <a:normAutofit/>
          </a:bodyPr>
          <a:lstStyle/>
          <a:p>
            <a:pPr marL="0" indent="0" algn="ctr">
              <a:buNone/>
            </a:pPr>
            <a:r>
              <a:rPr lang="en-US" dirty="0">
                <a:solidFill>
                  <a:schemeClr val="tx1"/>
                </a:solidFill>
              </a:rPr>
              <a:t>95% of bridges in the IPW and JPW</a:t>
            </a:r>
          </a:p>
        </p:txBody>
      </p:sp>
      <p:pic>
        <p:nvPicPr>
          <p:cNvPr id="12" name="Picture 11">
            <a:extLst>
              <a:ext uri="{FF2B5EF4-FFF2-40B4-BE49-F238E27FC236}">
                <a16:creationId xmlns:a16="http://schemas.microsoft.com/office/drawing/2014/main" id="{A26253E7-65E8-4CFA-9503-31AA96B779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7" name="Picture 6" descr="A picture containing tree, outdoor, plant, rock&#10;&#10;Description automatically generated">
            <a:extLst>
              <a:ext uri="{FF2B5EF4-FFF2-40B4-BE49-F238E27FC236}">
                <a16:creationId xmlns:a16="http://schemas.microsoft.com/office/drawing/2014/main" id="{F11A3217-ADB0-A53A-7F70-36C2082DA123}"/>
              </a:ext>
            </a:extLst>
          </p:cNvPr>
          <p:cNvPicPr>
            <a:picLocks noChangeAspect="1"/>
          </p:cNvPicPr>
          <p:nvPr/>
        </p:nvPicPr>
        <p:blipFill>
          <a:blip r:embed="rId4">
            <a:extLst>
              <a:ext uri="{28A0092B-C50C-407E-A947-70E740481C1C}">
                <a14:useLocalDpi xmlns:a14="http://schemas.microsoft.com/office/drawing/2010/main" val="0"/>
              </a:ext>
            </a:extLst>
          </a:blip>
          <a:srcRect t="11202" r="2" b="14110"/>
          <a:stretch/>
        </p:blipFill>
        <p:spPr>
          <a:xfrm>
            <a:off x="-6" y="-6"/>
            <a:ext cx="7534656" cy="4220682"/>
          </a:xfrm>
          <a:prstGeom prst="rect">
            <a:avLst/>
          </a:prstGeom>
        </p:spPr>
      </p:pic>
      <p:pic>
        <p:nvPicPr>
          <p:cNvPr id="5" name="Picture 4" descr="Diagram&#10;&#10;Description automatically generated">
            <a:extLst>
              <a:ext uri="{FF2B5EF4-FFF2-40B4-BE49-F238E27FC236}">
                <a16:creationId xmlns:a16="http://schemas.microsoft.com/office/drawing/2014/main" id="{D8D7725A-8403-08AE-3E9D-55518547BDD9}"/>
              </a:ext>
            </a:extLst>
          </p:cNvPr>
          <p:cNvPicPr>
            <a:picLocks noChangeAspect="1"/>
          </p:cNvPicPr>
          <p:nvPr/>
        </p:nvPicPr>
        <p:blipFill>
          <a:blip r:embed="rId5">
            <a:extLst>
              <a:ext uri="{28A0092B-C50C-407E-A947-70E740481C1C}">
                <a14:useLocalDpi xmlns:a14="http://schemas.microsoft.com/office/drawing/2010/main" val="0"/>
              </a:ext>
            </a:extLst>
          </a:blip>
          <a:srcRect l="26896" r="-1" b="-1"/>
          <a:stretch/>
        </p:blipFill>
        <p:spPr>
          <a:xfrm>
            <a:off x="7534660" y="5"/>
            <a:ext cx="4657345" cy="4220681"/>
          </a:xfrm>
          <a:prstGeom prst="rect">
            <a:avLst/>
          </a:prstGeom>
        </p:spPr>
      </p:pic>
    </p:spTree>
    <p:extLst>
      <p:ext uri="{BB962C8B-B14F-4D97-AF65-F5344CB8AC3E}">
        <p14:creationId xmlns:p14="http://schemas.microsoft.com/office/powerpoint/2010/main" val="25931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838D-B78D-7407-C7D8-D68676F80F2C}"/>
              </a:ext>
            </a:extLst>
          </p:cNvPr>
          <p:cNvSpPr>
            <a:spLocks noGrp="1"/>
          </p:cNvSpPr>
          <p:nvPr>
            <p:ph type="title"/>
          </p:nvPr>
        </p:nvSpPr>
        <p:spPr/>
        <p:txBody>
          <a:bodyPr/>
          <a:lstStyle/>
          <a:p>
            <a:r>
              <a:rPr lang="en-US" dirty="0"/>
              <a:t>Sawn Timber Trail Bridge</a:t>
            </a:r>
          </a:p>
        </p:txBody>
      </p:sp>
      <p:pic>
        <p:nvPicPr>
          <p:cNvPr id="5" name="Content Placeholder 4" descr="Diagram, engineering drawing&#10;&#10;Description automatically generated">
            <a:extLst>
              <a:ext uri="{FF2B5EF4-FFF2-40B4-BE49-F238E27FC236}">
                <a16:creationId xmlns:a16="http://schemas.microsoft.com/office/drawing/2014/main" id="{E9E5B493-95A2-62F6-5F85-FAB6163930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639" t="36447" r="19059"/>
          <a:stretch/>
        </p:blipFill>
        <p:spPr>
          <a:xfrm>
            <a:off x="474813" y="2031496"/>
            <a:ext cx="5615863" cy="3921340"/>
          </a:xfrm>
        </p:spPr>
      </p:pic>
      <p:pic>
        <p:nvPicPr>
          <p:cNvPr id="7" name="Picture 6" descr="Diagram, engineering drawing&#10;&#10;Description automatically generated">
            <a:extLst>
              <a:ext uri="{FF2B5EF4-FFF2-40B4-BE49-F238E27FC236}">
                <a16:creationId xmlns:a16="http://schemas.microsoft.com/office/drawing/2014/main" id="{91E44510-B8CA-A82B-56B0-4A64FDF0F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326" y="2031496"/>
            <a:ext cx="5912307" cy="3921340"/>
          </a:xfrm>
          <a:prstGeom prst="rect">
            <a:avLst/>
          </a:prstGeom>
        </p:spPr>
      </p:pic>
    </p:spTree>
    <p:extLst>
      <p:ext uri="{BB962C8B-B14F-4D97-AF65-F5344CB8AC3E}">
        <p14:creationId xmlns:p14="http://schemas.microsoft.com/office/powerpoint/2010/main" val="403934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A011-0443-40AF-A3F4-7A2314F57A88}"/>
              </a:ext>
            </a:extLst>
          </p:cNvPr>
          <p:cNvSpPr>
            <a:spLocks noGrp="1"/>
          </p:cNvSpPr>
          <p:nvPr>
            <p:ph type="title"/>
          </p:nvPr>
        </p:nvSpPr>
        <p:spPr>
          <a:xfrm>
            <a:off x="919119" y="387928"/>
            <a:ext cx="10353762" cy="970450"/>
          </a:xfrm>
        </p:spPr>
        <p:txBody>
          <a:bodyPr/>
          <a:lstStyle/>
          <a:p>
            <a:r>
              <a:rPr lang="en-US" dirty="0"/>
              <a:t>Sawn Timber Trail Bridge</a:t>
            </a:r>
          </a:p>
        </p:txBody>
      </p:sp>
      <p:pic>
        <p:nvPicPr>
          <p:cNvPr id="5" name="Content Placeholder 4" descr="A wooden bridge over a river&#10;&#10;Description automatically generated with medium confidence">
            <a:extLst>
              <a:ext uri="{FF2B5EF4-FFF2-40B4-BE49-F238E27FC236}">
                <a16:creationId xmlns:a16="http://schemas.microsoft.com/office/drawing/2014/main" id="{77A77EF6-1087-7C32-0270-3929B1B1F2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024" y="1440873"/>
            <a:ext cx="9063952" cy="5098473"/>
          </a:xfrm>
        </p:spPr>
      </p:pic>
    </p:spTree>
    <p:extLst>
      <p:ext uri="{BB962C8B-B14F-4D97-AF65-F5344CB8AC3E}">
        <p14:creationId xmlns:p14="http://schemas.microsoft.com/office/powerpoint/2010/main" val="3392305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097E-0922-6052-34A0-3DE51FC17F4F}"/>
              </a:ext>
            </a:extLst>
          </p:cNvPr>
          <p:cNvSpPr>
            <a:spLocks noGrp="1"/>
          </p:cNvSpPr>
          <p:nvPr>
            <p:ph type="title"/>
          </p:nvPr>
        </p:nvSpPr>
        <p:spPr>
          <a:xfrm>
            <a:off x="919119" y="260581"/>
            <a:ext cx="10353762" cy="970450"/>
          </a:xfrm>
        </p:spPr>
        <p:txBody>
          <a:bodyPr>
            <a:normAutofit/>
          </a:bodyPr>
          <a:lstStyle/>
          <a:p>
            <a:r>
              <a:rPr lang="en-US" dirty="0"/>
              <a:t>Complex Trail Bridges</a:t>
            </a:r>
            <a:br>
              <a:rPr lang="en-US" dirty="0"/>
            </a:br>
            <a:r>
              <a:rPr lang="en-US" sz="1200" dirty="0"/>
              <a:t>Hessie TH, Buchanan Pass Trail, Coney Flats TH</a:t>
            </a:r>
            <a:endParaRPr lang="en-US" dirty="0"/>
          </a:p>
        </p:txBody>
      </p:sp>
      <p:pic>
        <p:nvPicPr>
          <p:cNvPr id="5" name="Content Placeholder 4" descr="A picture containing tree, outdoor, rock, plant&#10;&#10;AI-generated content may be incorrect.">
            <a:extLst>
              <a:ext uri="{FF2B5EF4-FFF2-40B4-BE49-F238E27FC236}">
                <a16:creationId xmlns:a16="http://schemas.microsoft.com/office/drawing/2014/main" id="{95638F06-D7A6-587C-C1CB-4FABEC02D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9060" y="1545356"/>
            <a:ext cx="5696575" cy="3204323"/>
          </a:xfrm>
        </p:spPr>
      </p:pic>
      <p:pic>
        <p:nvPicPr>
          <p:cNvPr id="4" name="Picture 3" descr="A wooden bridge over a river&#10;&#10;AI-generated content may be incorrect.">
            <a:extLst>
              <a:ext uri="{FF2B5EF4-FFF2-40B4-BE49-F238E27FC236}">
                <a16:creationId xmlns:a16="http://schemas.microsoft.com/office/drawing/2014/main" id="{DC6A5755-BC2B-ACC9-C21F-4FC903B8F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64" y="1231031"/>
            <a:ext cx="5318225" cy="3988669"/>
          </a:xfrm>
          <a:prstGeom prst="rect">
            <a:avLst/>
          </a:prstGeom>
        </p:spPr>
      </p:pic>
    </p:spTree>
    <p:extLst>
      <p:ext uri="{BB962C8B-B14F-4D97-AF65-F5344CB8AC3E}">
        <p14:creationId xmlns:p14="http://schemas.microsoft.com/office/powerpoint/2010/main" val="379713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C461-68DF-FF18-C4AD-C1297D320179}"/>
              </a:ext>
            </a:extLst>
          </p:cNvPr>
          <p:cNvSpPr>
            <a:spLocks noGrp="1"/>
          </p:cNvSpPr>
          <p:nvPr>
            <p:ph type="title"/>
          </p:nvPr>
        </p:nvSpPr>
        <p:spPr>
          <a:xfrm>
            <a:off x="919119" y="286327"/>
            <a:ext cx="10353762" cy="970450"/>
          </a:xfrm>
        </p:spPr>
        <p:txBody>
          <a:bodyPr/>
          <a:lstStyle/>
          <a:p>
            <a:r>
              <a:rPr lang="en-US" dirty="0"/>
              <a:t>Puncheon/Boardwalk</a:t>
            </a:r>
          </a:p>
        </p:txBody>
      </p:sp>
      <p:pic>
        <p:nvPicPr>
          <p:cNvPr id="7" name="Content Placeholder 6" descr="A picture containing grass, outdoor, nature, hillside&#10;&#10;Description automatically generated">
            <a:extLst>
              <a:ext uri="{FF2B5EF4-FFF2-40B4-BE49-F238E27FC236}">
                <a16:creationId xmlns:a16="http://schemas.microsoft.com/office/drawing/2014/main" id="{3925C487-2E94-8AB8-65AE-52A671BB98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3301"/>
          <a:stretch/>
        </p:blipFill>
        <p:spPr>
          <a:xfrm>
            <a:off x="1944355" y="1339905"/>
            <a:ext cx="3357317" cy="4577832"/>
          </a:xfrm>
        </p:spPr>
      </p:pic>
      <p:pic>
        <p:nvPicPr>
          <p:cNvPr id="9" name="Picture 8" descr="A picture containing ground, outdoor, wooden, grass&#10;&#10;Description automatically generated">
            <a:extLst>
              <a:ext uri="{FF2B5EF4-FFF2-40B4-BE49-F238E27FC236}">
                <a16:creationId xmlns:a16="http://schemas.microsoft.com/office/drawing/2014/main" id="{BEF126CD-6F05-B013-8F62-46D4AEB12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455" y="1256777"/>
            <a:ext cx="4876800" cy="3657600"/>
          </a:xfrm>
          <a:prstGeom prst="rect">
            <a:avLst/>
          </a:prstGeom>
        </p:spPr>
      </p:pic>
      <p:sp>
        <p:nvSpPr>
          <p:cNvPr id="10" name="TextBox 9">
            <a:extLst>
              <a:ext uri="{FF2B5EF4-FFF2-40B4-BE49-F238E27FC236}">
                <a16:creationId xmlns:a16="http://schemas.microsoft.com/office/drawing/2014/main" id="{5613A2FC-C692-98BA-6C92-890A472A4BBA}"/>
              </a:ext>
            </a:extLst>
          </p:cNvPr>
          <p:cNvSpPr txBox="1"/>
          <p:nvPr/>
        </p:nvSpPr>
        <p:spPr>
          <a:xfrm>
            <a:off x="5957455" y="5126813"/>
            <a:ext cx="48768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Not really looking for surveys on these, but if you find one in disrepair then please log it!</a:t>
            </a:r>
          </a:p>
        </p:txBody>
      </p:sp>
    </p:spTree>
    <p:extLst>
      <p:ext uri="{BB962C8B-B14F-4D97-AF65-F5344CB8AC3E}">
        <p14:creationId xmlns:p14="http://schemas.microsoft.com/office/powerpoint/2010/main" val="20873495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960</TotalTime>
  <Words>542</Words>
  <Application>Microsoft Office PowerPoint</Application>
  <PresentationFormat>Widescreen</PresentationFormat>
  <Paragraphs>44</Paragraphs>
  <Slides>20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Calisto MT</vt:lpstr>
      <vt:lpstr>Wingdings 2</vt:lpstr>
      <vt:lpstr>Slate</vt:lpstr>
      <vt:lpstr>Bridge Surveys</vt:lpstr>
      <vt:lpstr>Trail Bridges in Wilderness</vt:lpstr>
      <vt:lpstr>Trail Bridge Terminology</vt:lpstr>
      <vt:lpstr>PowerPoint Presentation</vt:lpstr>
      <vt:lpstr>Single/Double Log Stringer</vt:lpstr>
      <vt:lpstr>Sawn Timber Trail Bridge</vt:lpstr>
      <vt:lpstr>Sawn Timber Trail Bridge</vt:lpstr>
      <vt:lpstr>Complex Trail Bridges Hessie TH, Buchanan Pass Trail, Coney Flats TH</vt:lpstr>
      <vt:lpstr>Puncheon/Boardwalk</vt:lpstr>
      <vt:lpstr>CMC RIMS App</vt:lpstr>
      <vt:lpstr>How to Use RIMS</vt:lpstr>
      <vt:lpstr>Setting up RIMS</vt:lpstr>
      <vt:lpstr>Quiz!</vt:lpstr>
      <vt:lpstr>PowerPoint Presentation</vt:lpstr>
      <vt:lpstr>Bridge Surveys with RIMS Make sure to check if there’s already a survey for the bridge!</vt:lpstr>
      <vt:lpstr>Bridge Surveys Continued</vt:lpstr>
      <vt:lpstr>Photos of Bridges Most Important Part!</vt:lpstr>
      <vt:lpstr>Finishing Up</vt:lpstr>
      <vt:lpstr>View Completed Survey </vt:lpstr>
      <vt:lpstr>Questions and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Walden, Nicholas - FS, CO</dc:creator>
  <cp:lastModifiedBy>Walden, Nicholas - FS, CO</cp:lastModifiedBy>
  <cp:revision>8</cp:revision>
  <dcterms:created xsi:type="dcterms:W3CDTF">2024-12-16T20:52:45Z</dcterms:created>
  <dcterms:modified xsi:type="dcterms:W3CDTF">2025-04-24T21:10:55Z</dcterms:modified>
</cp:coreProperties>
</file>